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OV" ContentType="video/quicktime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7"/>
  </p:notesMasterIdLst>
  <p:sldIdLst>
    <p:sldId id="256" r:id="rId2"/>
    <p:sldId id="257" r:id="rId3"/>
    <p:sldId id="267" r:id="rId4"/>
    <p:sldId id="261" r:id="rId5"/>
    <p:sldId id="262" r:id="rId6"/>
    <p:sldId id="263" r:id="rId7"/>
    <p:sldId id="258" r:id="rId8"/>
    <p:sldId id="271" r:id="rId9"/>
    <p:sldId id="266" r:id="rId10"/>
    <p:sldId id="259" r:id="rId11"/>
    <p:sldId id="260" r:id="rId12"/>
    <p:sldId id="264" r:id="rId13"/>
    <p:sldId id="269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F8EC9-E0FA-4D6A-90DF-D2C9DD1B0B38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D2745-E782-4BE5-B525-BED5664A2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4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2B71B-090C-41DA-932E-2D213B93ED44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25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490BA-C3C4-42EF-B69E-66836B561143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97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C6C4-3B15-474D-BC86-3C80B2FD7374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7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5173-745B-437E-A2AC-47FCF59A05BD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75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F8B9-838C-4104-AD32-F7FD1818A2CA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AD7D2-866A-4E68-96D0-6E0FD4FBB659}" type="datetime1">
              <a:rPr lang="en-US" smtClean="0"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80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D9C58-AB50-48E6-9C41-BB5D91F587E0}" type="datetime1">
              <a:rPr lang="en-US" smtClean="0"/>
              <a:t>9/11/2017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9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6ABC3-1C3A-4E13-AD25-CC7AB3B6499D}" type="datetime1">
              <a:rPr lang="en-US" smtClean="0"/>
              <a:t>9/11/2017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0ACF-EEE3-42EA-B8F0-B03A89B37550}" type="datetime1">
              <a:rPr lang="en-US" smtClean="0"/>
              <a:t>9/11/2017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2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63C745B-1BEB-4E55-8709-D999D38EA056}" type="datetime1">
              <a:rPr lang="en-US" smtClean="0"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6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35FD-9FEB-4178-ADFA-504BA6D5E600}" type="datetime1">
              <a:rPr lang="en-US" smtClean="0"/>
              <a:t>9/11/2017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3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4DDCF9-6769-428F-9767-75769DE368FE}" type="datetime1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28908C-ECF6-4A0E-B6AF-282C8D7D3A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57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4.bin"/><Relationship Id="rId3" Type="http://schemas.openxmlformats.org/officeDocument/2006/relationships/hyperlink" Target="file:///D:\Ben_Humphries\Documents\USAYPT\granular_materials_simulation.py" TargetMode="External"/><Relationship Id="rId7" Type="http://schemas.openxmlformats.org/officeDocument/2006/relationships/oleObject" Target="../embeddings/oleObject2.bin"/><Relationship Id="rId12" Type="http://schemas.openxmlformats.org/officeDocument/2006/relationships/hyperlink" Target="file:///D:\Ben_Humphries\Documents\USAYPT\physical%20apparatus%20slo%20mo.MOV" TargetMode="External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hyperlink" Target="file:///D:\Ben_Humphries\Documents\USAYPT\physical%20apparatus%20data.cmbl" TargetMode="External"/><Relationship Id="rId11" Type="http://schemas.openxmlformats.org/officeDocument/2006/relationships/image" Target="../media/image19.wmf"/><Relationship Id="rId5" Type="http://schemas.openxmlformats.org/officeDocument/2006/relationships/image" Target="../media/image17.wmf"/><Relationship Id="rId15" Type="http://schemas.openxmlformats.org/officeDocument/2006/relationships/hyperlink" Target="file:///D:\Ben_Humphries\Documents\USAYPT\coefficientofrestitutiontrial.MOV" TargetMode="External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hyperlink" Target="file:///D:\Ben_Humphries\Documents\USAYPT\computer%20simulation%20data.cmbl" TargetMode="External"/><Relationship Id="rId1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Granular Materials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Cary Academy (Ben Humphries and ross </a:t>
            </a:r>
            <a:r>
              <a:rPr lang="en-US" dirty="0" err="1"/>
              <a:t>matton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0857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549" y="2324915"/>
            <a:ext cx="1759131" cy="2544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10</a:t>
            </a:fld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20" y="1969604"/>
            <a:ext cx="7048914" cy="39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5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= 1-3: Insufficient energy.</a:t>
            </a:r>
          </a:p>
          <a:p>
            <a:r>
              <a:rPr lang="en-US" dirty="0"/>
              <a:t>A = 4-6: Gradually move from one side to the other, usually one at a time.</a:t>
            </a:r>
          </a:p>
          <a:p>
            <a:r>
              <a:rPr lang="en-US" dirty="0"/>
              <a:t>A = 7-10: Preferred side can switch; much more overall movement, balls hit the top.</a:t>
            </a:r>
          </a:p>
          <a:p>
            <a:r>
              <a:rPr lang="en-US" dirty="0"/>
              <a:t>A = 11-15: Multiple balls switching sides per second, grouped balls are disseminated more often.</a:t>
            </a:r>
          </a:p>
          <a:p>
            <a:r>
              <a:rPr lang="en-US" dirty="0"/>
              <a:t>A = 16: Chaos with little grouping.</a:t>
            </a:r>
          </a:p>
          <a:p>
            <a:endParaRPr lang="en-US" dirty="0"/>
          </a:p>
          <a:p>
            <a:r>
              <a:rPr lang="en-US" dirty="0"/>
              <a:t>Optimal point is a medium between having sufficient energy to cross the partition and to be contained by ball to ball collisions that expel energy.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11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5614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Comparison </a:t>
            </a:r>
            <a:r>
              <a:rPr lang="en-US" sz="2800" dirty="0"/>
              <a:t>*scaled to be proportionate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8434" y="5858795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3360" y="5858795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Apparatus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12</a:t>
            </a:fld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6" y="2256972"/>
            <a:ext cx="5925482" cy="3295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233" y="2256972"/>
            <a:ext cx="5965836" cy="34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Ball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13</a:t>
            </a:fld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45734"/>
            <a:ext cx="5663002" cy="4023360"/>
          </a:xfrm>
        </p:spPr>
        <p:txBody>
          <a:bodyPr/>
          <a:lstStyle/>
          <a:p>
            <a:r>
              <a:rPr lang="en-US" dirty="0"/>
              <a:t>- One ball with a high magnitude vertical velocity and minimal horizontal velocity</a:t>
            </a:r>
          </a:p>
          <a:p>
            <a:r>
              <a:rPr lang="en-US" dirty="0"/>
              <a:t>- Prevents the completion of a simulation/physical test by perpetually bouncing up and down</a:t>
            </a:r>
          </a:p>
          <a:p>
            <a:r>
              <a:rPr lang="en-US" dirty="0"/>
              <a:t>- Occurs in both the python simulation and the physical apparatus</a:t>
            </a:r>
          </a:p>
          <a:p>
            <a:r>
              <a:rPr lang="en-US" dirty="0"/>
              <a:t>- Lack of ball collisions causes less change in horizontal movement</a:t>
            </a:r>
          </a:p>
          <a:p>
            <a:endParaRPr lang="en-US" dirty="0"/>
          </a:p>
          <a:p>
            <a:r>
              <a:rPr lang="en-US" dirty="0"/>
              <a:t>- Avoided by stopping the time when the single ball case occurred.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2" y="1737360"/>
            <a:ext cx="4395398" cy="2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4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Hypothesis</a:t>
            </a:r>
          </a:p>
          <a:p>
            <a:r>
              <a:rPr lang="en-US" dirty="0"/>
              <a:t>- Collisions between balls</a:t>
            </a:r>
          </a:p>
          <a:p>
            <a:r>
              <a:rPr lang="en-US" dirty="0"/>
              <a:t>- Energy dissipation</a:t>
            </a:r>
          </a:p>
          <a:p>
            <a:r>
              <a:rPr lang="en-US" dirty="0"/>
              <a:t>- Snowball effect</a:t>
            </a:r>
          </a:p>
          <a:p>
            <a:r>
              <a:rPr lang="en-US" b="1" dirty="0"/>
              <a:t>Conclusion</a:t>
            </a:r>
          </a:p>
          <a:p>
            <a:r>
              <a:rPr lang="en-US" dirty="0"/>
              <a:t>- Similar curve shapes</a:t>
            </a:r>
          </a:p>
          <a:p>
            <a:r>
              <a:rPr lang="en-US" dirty="0"/>
              <a:t>- Correlation between simulation and physical apparatus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14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4571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Documents/Files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15</a:t>
            </a:fld>
            <a:endParaRPr lang="en-US" sz="3000" dirty="0"/>
          </a:p>
        </p:txBody>
      </p:sp>
      <p:graphicFrame>
        <p:nvGraphicFramePr>
          <p:cNvPr id="5" name="Object 4">
            <a:hlinkClick r:id="rId3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950992"/>
              </p:ext>
            </p:extLst>
          </p:nvPr>
        </p:nvGraphicFramePr>
        <p:xfrm>
          <a:off x="739471" y="2104957"/>
          <a:ext cx="3402223" cy="84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Packager Shell Object" showAsIcon="1" r:id="rId4" imgW="1128240" imgH="280800" progId="Package">
                  <p:embed/>
                </p:oleObj>
              </mc:Choice>
              <mc:Fallback>
                <p:oleObj name="Packager Shell Object" showAsIcon="1" r:id="rId4" imgW="1128240" imgH="280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471" y="2104957"/>
                        <a:ext cx="3402223" cy="846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rId6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010204"/>
              </p:ext>
            </p:extLst>
          </p:nvPr>
        </p:nvGraphicFramePr>
        <p:xfrm>
          <a:off x="4661660" y="2124835"/>
          <a:ext cx="29392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Packager Shell Object" showAsIcon="1" r:id="rId7" imgW="998640" imgH="280800" progId="Package">
                  <p:embed/>
                </p:oleObj>
              </mc:Choice>
              <mc:Fallback>
                <p:oleObj name="Packager Shell Object" showAsIcon="1" r:id="rId7" imgW="998640" imgH="280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61660" y="2124835"/>
                        <a:ext cx="2939200" cy="82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rId9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65400"/>
              </p:ext>
            </p:extLst>
          </p:nvPr>
        </p:nvGraphicFramePr>
        <p:xfrm>
          <a:off x="8030763" y="2104399"/>
          <a:ext cx="3279967" cy="847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Packager Shell Object" showAsIcon="1" r:id="rId10" imgW="1086840" imgH="280800" progId="Package">
                  <p:embed/>
                </p:oleObj>
              </mc:Choice>
              <mc:Fallback>
                <p:oleObj name="Packager Shell Object" showAsIcon="1" r:id="rId10" imgW="1086840" imgH="280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30763" y="2104399"/>
                        <a:ext cx="3279967" cy="847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hlinkClick r:id="rId12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87255"/>
              </p:ext>
            </p:extLst>
          </p:nvPr>
        </p:nvGraphicFramePr>
        <p:xfrm>
          <a:off x="878609" y="3486496"/>
          <a:ext cx="3123945" cy="80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Packager Shell Object" showAsIcon="1" r:id="rId13" imgW="1086840" imgH="280800" progId="Package">
                  <p:embed/>
                </p:oleObj>
              </mc:Choice>
              <mc:Fallback>
                <p:oleObj name="Packager Shell Object" showAsIcon="1" r:id="rId13" imgW="1086840" imgH="280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8609" y="3486496"/>
                        <a:ext cx="3123945" cy="807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rId15" action="ppaction://program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562460"/>
              </p:ext>
            </p:extLst>
          </p:nvPr>
        </p:nvGraphicFramePr>
        <p:xfrm>
          <a:off x="4661660" y="3546130"/>
          <a:ext cx="2960735" cy="74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Packager Shell Object" showAsIcon="1" r:id="rId16" imgW="1112760" imgH="280800" progId="Package">
                  <p:embed/>
                </p:oleObj>
              </mc:Choice>
              <mc:Fallback>
                <p:oleObj name="Packager Shell Object" showAsIcon="1" r:id="rId16" imgW="1112760" imgH="280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61660" y="3546130"/>
                        <a:ext cx="2960735" cy="7475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5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Ball to ball collisions dissipated energy; the more collisions, the less energy. </a:t>
            </a:r>
          </a:p>
          <a:p>
            <a:r>
              <a:rPr lang="en-US" dirty="0"/>
              <a:t>- As one side gained more balls, that side‘s balls had less opportunity to jump the partition. </a:t>
            </a:r>
          </a:p>
          <a:p>
            <a:r>
              <a:rPr lang="en-US" dirty="0"/>
              <a:t>- This effect snowballs as time goes on and more balls favor one side.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2</a:t>
            </a:fld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83" y="4173644"/>
            <a:ext cx="8229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7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Apparatus Materials and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Plexiglass</a:t>
            </a:r>
            <a:r>
              <a:rPr lang="en-US" dirty="0"/>
              <a:t> sheet</a:t>
            </a:r>
          </a:p>
          <a:p>
            <a:r>
              <a:rPr lang="en-US" dirty="0"/>
              <a:t>- Epoxy resin</a:t>
            </a:r>
          </a:p>
          <a:p>
            <a:r>
              <a:rPr lang="en-US" dirty="0"/>
              <a:t>- Polyurethane  6 mm BBs</a:t>
            </a:r>
          </a:p>
          <a:p>
            <a:r>
              <a:rPr lang="en-US" dirty="0"/>
              <a:t>- Pasco Wave Generator</a:t>
            </a:r>
          </a:p>
          <a:p>
            <a:r>
              <a:rPr lang="en-US" dirty="0"/>
              <a:t>- Vernier Power Amplifier (program)</a:t>
            </a:r>
          </a:p>
          <a:p>
            <a:r>
              <a:rPr lang="en-US" dirty="0"/>
              <a:t>- Lego piece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Dremel</a:t>
            </a:r>
            <a:r>
              <a:rPr lang="en-US" dirty="0"/>
              <a:t> </a:t>
            </a:r>
          </a:p>
          <a:p>
            <a:r>
              <a:rPr lang="en-US" dirty="0"/>
              <a:t>- Rubber band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3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9799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Apparatus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How it works</a:t>
            </a:r>
          </a:p>
          <a:p>
            <a:pPr lvl="1"/>
            <a:r>
              <a:rPr lang="en-US" dirty="0"/>
              <a:t>Small </a:t>
            </a:r>
            <a:r>
              <a:rPr lang="en-US" dirty="0" err="1"/>
              <a:t>plexiglass</a:t>
            </a:r>
            <a:r>
              <a:rPr lang="en-US" dirty="0"/>
              <a:t> box attached to a speaker. High voltage sounds were played which bounced the speaker up and down, oscillating the box. (speaker frequency was locked at 25 Hz)</a:t>
            </a:r>
          </a:p>
          <a:p>
            <a:r>
              <a:rPr lang="en-US" dirty="0"/>
              <a:t>- Independent variables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Waveform</a:t>
            </a:r>
          </a:p>
          <a:p>
            <a:pPr lvl="1"/>
            <a:r>
              <a:rPr lang="en-US" dirty="0"/>
              <a:t>Voltage</a:t>
            </a:r>
          </a:p>
          <a:p>
            <a:pPr lvl="1"/>
            <a:r>
              <a:rPr lang="en-US" dirty="0"/>
              <a:t>Number of balls</a:t>
            </a:r>
          </a:p>
          <a:p>
            <a:pPr lvl="0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- Sources of error</a:t>
            </a:r>
          </a:p>
          <a:p>
            <a:pPr lvl="1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Off-center box</a:t>
            </a:r>
          </a:p>
          <a:p>
            <a:pPr lvl="1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Imperfect cut box</a:t>
            </a:r>
          </a:p>
          <a:p>
            <a:pPr lvl="1">
              <a:buClr>
                <a:srgbClr val="E48312"/>
              </a:buClr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Single ball case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4" name="physical apparatus slo 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8239" y="2910545"/>
            <a:ext cx="5410200" cy="304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4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347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Apparatus Results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5</a:t>
            </a:fld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8407153" y="5317724"/>
            <a:ext cx="3320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global minimum, the phenomenon should take</a:t>
            </a:r>
          </a:p>
          <a:p>
            <a:r>
              <a:rPr lang="en-US" dirty="0"/>
              <a:t> ~ 98.1 seconds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23" y="2111498"/>
            <a:ext cx="6953703" cy="3963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16" y="2111498"/>
            <a:ext cx="18859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Side preference develops quickly</a:t>
            </a:r>
          </a:p>
          <a:p>
            <a:r>
              <a:rPr lang="en-US" dirty="0"/>
              <a:t>- At the lower voltages the preference doesn’t switch (snowballs until complete)</a:t>
            </a:r>
          </a:p>
          <a:p>
            <a:r>
              <a:rPr lang="en-US" dirty="0"/>
              <a:t>- At higher voltages the side preference would intermittently switch due to increase in ball movement</a:t>
            </a:r>
          </a:p>
          <a:p>
            <a:r>
              <a:rPr lang="en-US" dirty="0"/>
              <a:t>- Above 8 volts, there was rapidly shifting bias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6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340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VPython</a:t>
            </a:r>
            <a:r>
              <a:rPr lang="en-US" dirty="0"/>
              <a:t>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Independent variables</a:t>
            </a:r>
          </a:p>
          <a:p>
            <a:pPr lvl="1"/>
            <a:r>
              <a:rPr lang="en-US" dirty="0"/>
              <a:t>Coefficient of restitution of ball to ball collisions</a:t>
            </a:r>
          </a:p>
          <a:p>
            <a:pPr lvl="1"/>
            <a:r>
              <a:rPr lang="en-US" dirty="0"/>
              <a:t>Ball radius</a:t>
            </a:r>
          </a:p>
          <a:p>
            <a:pPr lvl="1"/>
            <a:r>
              <a:rPr lang="en-US" dirty="0"/>
              <a:t>Number of balls</a:t>
            </a:r>
          </a:p>
          <a:p>
            <a:pPr lvl="1"/>
            <a:r>
              <a:rPr lang="en-US" dirty="0"/>
              <a:t>Box size</a:t>
            </a:r>
          </a:p>
          <a:p>
            <a:r>
              <a:rPr lang="en-US" dirty="0"/>
              <a:t>- Sources of error</a:t>
            </a:r>
          </a:p>
          <a:p>
            <a:pPr lvl="1"/>
            <a:r>
              <a:rPr lang="en-US" dirty="0"/>
              <a:t>No physical box movement, just velocity added from the floor</a:t>
            </a:r>
          </a:p>
          <a:p>
            <a:pPr lvl="1"/>
            <a:r>
              <a:rPr lang="en-US"/>
              <a:t>Elastic </a:t>
            </a:r>
            <a:r>
              <a:rPr lang="en-US" dirty="0"/>
              <a:t>collisions between the walls and the balls</a:t>
            </a:r>
          </a:p>
          <a:p>
            <a:pPr lvl="1"/>
            <a:r>
              <a:rPr lang="en-US" dirty="0"/>
              <a:t>Single ball case (impractically high speeds of the last ball on one side)</a:t>
            </a:r>
          </a:p>
          <a:p>
            <a:pPr lvl="1"/>
            <a:r>
              <a:rPr lang="en-US" dirty="0"/>
              <a:t>Abstract energy values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7</a:t>
            </a:fld>
            <a:endParaRPr lang="en-US" sz="3000" dirty="0"/>
          </a:p>
        </p:txBody>
      </p:sp>
      <p:pic>
        <p:nvPicPr>
          <p:cNvPr id="9" name="VPython 1_27_2017 10_54_47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1062" y="2303205"/>
            <a:ext cx="3510938" cy="34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99547"/>
            <a:ext cx="6878311" cy="1263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3316266"/>
            <a:ext cx="9705975" cy="1209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91" y="4488393"/>
            <a:ext cx="175260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7" y="5697226"/>
            <a:ext cx="11430000" cy="371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7" y="4873464"/>
            <a:ext cx="58197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5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Coefficient of Restitution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Used video analysis to determine coefficient of restitution between balls</a:t>
            </a:r>
          </a:p>
          <a:p>
            <a:r>
              <a:rPr lang="en-US" dirty="0"/>
              <a:t>- Result averaged to about .47 (error from friction, imperfect video analysis)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96422"/>
            <a:ext cx="5981700" cy="3271015"/>
          </a:xfrm>
          <a:prstGeom prst="rect">
            <a:avLst/>
          </a:prstGeom>
        </p:spPr>
      </p:pic>
      <p:pic>
        <p:nvPicPr>
          <p:cNvPr id="5" name="coefficientofrestitutiontr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0043" y="2896422"/>
            <a:ext cx="5410200" cy="304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908C-ECF6-4A0E-B6AF-282C8D7D3A4A}" type="slidenum">
              <a:rPr lang="en-US" sz="3000" smtClean="0"/>
              <a:t>9</a:t>
            </a:fld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525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4451</TotalTime>
  <Words>542</Words>
  <Application>Microsoft Office PowerPoint</Application>
  <PresentationFormat>Widescreen</PresentationFormat>
  <Paragraphs>95</Paragraphs>
  <Slides>15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Retrospect</vt:lpstr>
      <vt:lpstr>Packager Shell Object</vt:lpstr>
      <vt:lpstr>Granular Materials</vt:lpstr>
      <vt:lpstr>Initial Hypothesis</vt:lpstr>
      <vt:lpstr>Physical Apparatus Materials and Tools</vt:lpstr>
      <vt:lpstr>Physical Apparatus</vt:lpstr>
      <vt:lpstr>Apparatus Results</vt:lpstr>
      <vt:lpstr>Observations and Conclusions</vt:lpstr>
      <vt:lpstr>VPython Simulation</vt:lpstr>
      <vt:lpstr>Code Snippets</vt:lpstr>
      <vt:lpstr>Calculating Coefficient of Restitution</vt:lpstr>
      <vt:lpstr>Simulation Results</vt:lpstr>
      <vt:lpstr>Observations and Conclusions</vt:lpstr>
      <vt:lpstr>Curve Comparison *scaled to be proportionate</vt:lpstr>
      <vt:lpstr>Single Ball Case</vt:lpstr>
      <vt:lpstr>Understanding the Problem</vt:lpstr>
      <vt:lpstr>Documents/Files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Granular Materials</dc:title>
  <dc:creator>Ben Humphries</dc:creator>
  <cp:lastModifiedBy>Ben Humphries</cp:lastModifiedBy>
  <cp:revision>42</cp:revision>
  <dcterms:created xsi:type="dcterms:W3CDTF">2017-01-27T14:00:29Z</dcterms:created>
  <dcterms:modified xsi:type="dcterms:W3CDTF">2017-09-11T23:39:04Z</dcterms:modified>
</cp:coreProperties>
</file>